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6" r:id="rId6"/>
    <p:sldId id="264" r:id="rId7"/>
    <p:sldId id="265" r:id="rId8"/>
    <p:sldId id="267" r:id="rId9"/>
    <p:sldId id="268" r:id="rId10"/>
    <p:sldId id="270" r:id="rId11"/>
    <p:sldId id="258" r:id="rId12"/>
    <p:sldId id="260" r:id="rId13"/>
    <p:sldId id="261" r:id="rId14"/>
    <p:sldId id="26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>
      <p:cViewPr>
        <p:scale>
          <a:sx n="157" d="100"/>
          <a:sy n="157" d="100"/>
        </p:scale>
        <p:origin x="-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B5D9-0E4E-1B97-8CBE-263946A46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A74CB-C320-BE68-DDF7-42F0A9929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EFB07-82ED-D819-BCE7-74A92A6C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64529-BB31-65A7-B151-3F0D1187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E848B-19C8-E7FB-2072-AB68DE24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0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413F-8B92-FAB9-6414-CFF8ACBB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F0721-CE10-9BD3-2EEB-CFB25AD08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193D8-61A5-8D94-CACB-8158E34C8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96561-1EF8-E4EA-7078-D3A4D9D5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5A22-9E76-28F3-047B-2DF2BCEA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7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B5FA7-CA5A-745C-FBC6-E1FD468AE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10A9C-37E9-E622-C4CF-531C677C1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2BD25-B5ED-6F2E-9398-43DF501C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72D9-7C5C-0FAB-AD8B-77DA0E47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3A2C6-4741-A5CD-0A08-215C36B4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1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37C4-5ADC-D0DF-33D7-D1C2EABD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2E471-6C88-A0DC-0151-C666CB40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863F8-CC2F-7007-80B9-0E885FA4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3D4D5-5E74-441A-DE63-AAD0EA6F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F7847-2794-0821-3A34-CA794842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8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21AF-EADC-CEAF-CAAA-96D5ECF4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DD6DE-89BD-7784-3900-2226E6016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B6EB-19C1-D897-53D5-0004F9AB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D0AC4-0FD5-4701-087F-F7DAA29D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910F-1CCF-81E5-EB67-5E5AA8AC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3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162E-0661-2762-BD39-9D205FD5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4B9A-9552-DA20-51C7-50F5DB340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B7B67-BD7A-1727-071A-3689B3252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77124-B7E4-7930-A713-225DB784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24438-5552-C5E0-458A-BB8177B7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17E8D-6040-F462-08CD-56FAB169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8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3772-8B76-7059-4EDE-9BD3BA49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5740B-D415-4EA9-C7B3-6E1C1B961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2325E-D7E5-4E01-0397-00A694BDC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ED860-7FE2-8434-2662-4C9F67C8A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D0702-4BFA-3DB3-7B1A-AED272E73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A2BE3-C946-D34B-0785-3C4F3701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290A4-8694-E29C-7CB7-201102BD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83B93-4896-AE72-FD9E-6D156E44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1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C920-5AF9-91EE-72AC-2654F54D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8463-EF4C-9F66-95F7-A8D71364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06AD5-88C8-3A43-DB98-D719EE0A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363D8-2F2E-FED6-5661-D627AAF8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5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E9A31-0E54-AC4D-FA0A-BAA43367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47A5D-C736-D15E-F8B6-7FB16171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4842F-3474-01E6-426C-5E179FB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6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7099-EA87-B051-A707-61836C3B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B619E-79B8-2917-F086-644771A0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4A4BC-BFBE-37EB-35EE-CCC124330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73631-FFFD-04C3-B3A3-4AB333C1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31210-5988-6E6D-6FDB-F4E98B3E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EDDA6-EE44-9455-D860-E15D5EC2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DCCC-C524-ACC7-A14A-428B5D79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52C718-288C-C8A7-FC00-BC347D8AF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D45E4-814F-B367-D41A-5A7E07741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12E14-A374-9613-1DCC-88D2944B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8923B-E9BD-B05E-489E-0849A3C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A41EA-2960-92E5-3E7A-C40EC0D2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FDA1D-5DFA-5EF0-155E-2F1DCD20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67AB6-2725-7F40-1BC9-22BC18466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E917-88E6-4279-E2DB-5C966D9D3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D122-C9FE-1947-8719-F704E3394CF3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5D40B-0B4A-0F71-45B0-2139B1A4A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BB9C8-6D74-17B9-29B8-6B40E2C5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479E-FE64-5D46-AE8C-93F8338CB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5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.png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8FD6-029D-9471-3F59-11CBCB8FF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Archetype and Network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46C3C-4529-C445-65FA-6B331102D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5, 2023</a:t>
            </a:r>
          </a:p>
        </p:txBody>
      </p:sp>
    </p:spTree>
    <p:extLst>
      <p:ext uri="{BB962C8B-B14F-4D97-AF65-F5344CB8AC3E}">
        <p14:creationId xmlns:p14="http://schemas.microsoft.com/office/powerpoint/2010/main" val="390972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5704-B101-BD4A-0A68-26803601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archetype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919D-4640-2AA5-A4D4-8DE7536A0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626459"/>
          </a:xfrm>
        </p:spPr>
        <p:txBody>
          <a:bodyPr numCol="2">
            <a:normAutofit/>
          </a:bodyPr>
          <a:lstStyle/>
          <a:p>
            <a:r>
              <a:rPr lang="en-US" sz="1600" dirty="0"/>
              <a:t>Arc 1</a:t>
            </a:r>
          </a:p>
          <a:p>
            <a:pPr lvl="1"/>
            <a:r>
              <a:rPr lang="en-US" sz="1600" dirty="0"/>
              <a:t>Bridge between NE and non-NE states</a:t>
            </a:r>
          </a:p>
          <a:p>
            <a:pPr lvl="1"/>
            <a:r>
              <a:rPr lang="en-US" sz="1600" dirty="0"/>
              <a:t>Validated by GSEA enrichment of </a:t>
            </a:r>
            <a:r>
              <a:rPr lang="en-US" sz="1600" dirty="0" err="1"/>
              <a:t>pEMT</a:t>
            </a:r>
            <a:endParaRPr lang="en-US" sz="1600" dirty="0"/>
          </a:p>
          <a:p>
            <a:pPr lvl="1"/>
            <a:r>
              <a:rPr lang="en-US" sz="1600" dirty="0"/>
              <a:t>Enriched for EPCAM</a:t>
            </a:r>
          </a:p>
          <a:p>
            <a:pPr lvl="1"/>
            <a:r>
              <a:rPr lang="en-US" sz="1600" dirty="0"/>
              <a:t>Cycling, G2M checkpoint, </a:t>
            </a:r>
            <a:r>
              <a:rPr lang="en-US" sz="1600" dirty="0" err="1"/>
              <a:t>oxphos</a:t>
            </a:r>
            <a:r>
              <a:rPr lang="en-US" sz="1600" dirty="0"/>
              <a:t> enrichment</a:t>
            </a:r>
          </a:p>
          <a:p>
            <a:pPr lvl="1"/>
            <a:r>
              <a:rPr lang="en-US" sz="1600" dirty="0"/>
              <a:t>Downregulates NE gene set</a:t>
            </a:r>
          </a:p>
          <a:p>
            <a:r>
              <a:rPr lang="en-US" sz="1600" dirty="0"/>
              <a:t>Arc 2</a:t>
            </a:r>
          </a:p>
          <a:p>
            <a:pPr lvl="1"/>
            <a:r>
              <a:rPr lang="en-US" sz="1600" dirty="0"/>
              <a:t>Non-NE, AT2-like</a:t>
            </a:r>
          </a:p>
          <a:p>
            <a:r>
              <a:rPr lang="en-US" sz="1600" dirty="0"/>
              <a:t>Arc 3</a:t>
            </a:r>
          </a:p>
          <a:p>
            <a:pPr lvl="1"/>
            <a:r>
              <a:rPr lang="en-US" sz="1600" dirty="0"/>
              <a:t>Slightly enriched for P due to ANXA1+</a:t>
            </a:r>
          </a:p>
          <a:p>
            <a:pPr lvl="1"/>
            <a:r>
              <a:rPr lang="en-US" sz="1600" dirty="0"/>
              <a:t>Enriched for hypoxia and stress, KRAS dependency, and protein secretion</a:t>
            </a:r>
          </a:p>
          <a:p>
            <a:r>
              <a:rPr lang="en-US" sz="1600" dirty="0"/>
              <a:t>Arc 4</a:t>
            </a:r>
          </a:p>
          <a:p>
            <a:pPr lvl="1"/>
            <a:r>
              <a:rPr lang="en-US" sz="1600" dirty="0"/>
              <a:t>Non-NE, </a:t>
            </a:r>
            <a:r>
              <a:rPr lang="en-US" sz="1600"/>
              <a:t>club cell-like</a:t>
            </a:r>
          </a:p>
          <a:p>
            <a:pPr lvl="1"/>
            <a:endParaRPr lang="en-US" sz="1600" dirty="0"/>
          </a:p>
          <a:p>
            <a:r>
              <a:rPr lang="en-US" sz="1600" dirty="0"/>
              <a:t>Arc 5</a:t>
            </a:r>
          </a:p>
          <a:p>
            <a:pPr lvl="1"/>
            <a:r>
              <a:rPr lang="en-US" sz="1600" dirty="0"/>
              <a:t>Downregulates </a:t>
            </a:r>
            <a:r>
              <a:rPr lang="en-US" sz="1600" dirty="0" err="1"/>
              <a:t>TNFa</a:t>
            </a:r>
            <a:r>
              <a:rPr lang="en-US" sz="1600" dirty="0"/>
              <a:t>, EMT, stress, and interferon</a:t>
            </a:r>
          </a:p>
          <a:p>
            <a:pPr lvl="1"/>
            <a:r>
              <a:rPr lang="en-US" sz="1600" dirty="0"/>
              <a:t>Upregulates NE and NPC gene sets</a:t>
            </a:r>
          </a:p>
          <a:p>
            <a:pPr lvl="1"/>
            <a:r>
              <a:rPr lang="en-US" sz="1600" dirty="0"/>
              <a:t>Upregulates NFIB up and FOXA1 down-associated genes</a:t>
            </a:r>
          </a:p>
          <a:p>
            <a:pPr lvl="1"/>
            <a:r>
              <a:rPr lang="en-US" sz="1600" dirty="0"/>
              <a:t>More A-like</a:t>
            </a:r>
          </a:p>
          <a:p>
            <a:r>
              <a:rPr lang="en-US" sz="1600" dirty="0"/>
              <a:t>Arc 6</a:t>
            </a:r>
          </a:p>
          <a:p>
            <a:pPr lvl="1"/>
            <a:r>
              <a:rPr lang="en-US" sz="1600" dirty="0"/>
              <a:t>Upregulates NE gene set</a:t>
            </a:r>
          </a:p>
          <a:p>
            <a:pPr lvl="1"/>
            <a:r>
              <a:rPr lang="en-US" sz="1600" dirty="0"/>
              <a:t>Upregulates NFIB up and FOXA1 down-associated genes</a:t>
            </a:r>
          </a:p>
          <a:p>
            <a:pPr lvl="1"/>
            <a:r>
              <a:rPr lang="en-US" sz="1600" dirty="0"/>
              <a:t>Downregulates EMT and interferons</a:t>
            </a:r>
          </a:p>
          <a:p>
            <a:pPr lvl="1"/>
            <a:r>
              <a:rPr lang="en-US" sz="1600" dirty="0"/>
              <a:t>MEIS2 and ASCL1 +</a:t>
            </a:r>
          </a:p>
          <a:p>
            <a:pPr lvl="1"/>
            <a:r>
              <a:rPr lang="en-US" sz="1600" dirty="0"/>
              <a:t>More A2-like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0A3DC-3A0F-9AFA-E8C5-2FAF2069D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85"/>
          <a:stretch/>
        </p:blipFill>
        <p:spPr>
          <a:xfrm>
            <a:off x="9696359" y="54146"/>
            <a:ext cx="2395996" cy="18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37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ED85-636C-72D0-C2CB-E9EC16A6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C21C-9F56-C24E-C028-A6A09818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this was run on the Harmony batch-corrected data, I did run AA on each sample individually as well </a:t>
            </a:r>
          </a:p>
          <a:p>
            <a:pPr lvl="1"/>
            <a:r>
              <a:rPr lang="en-US" dirty="0"/>
              <a:t>Collectively, these found the same archetypes</a:t>
            </a:r>
          </a:p>
          <a:p>
            <a:pPr lvl="1"/>
            <a:r>
              <a:rPr lang="en-US" dirty="0"/>
              <a:t>M1 had 6 archetypes (3 NE, 3 non-NE)</a:t>
            </a:r>
          </a:p>
          <a:p>
            <a:pPr lvl="1"/>
            <a:r>
              <a:rPr lang="en-US" dirty="0"/>
              <a:t>M2 had 5 archetypes (3 NE, 2 non-NE)</a:t>
            </a:r>
          </a:p>
        </p:txBody>
      </p:sp>
    </p:spTree>
    <p:extLst>
      <p:ext uri="{BB962C8B-B14F-4D97-AF65-F5344CB8AC3E}">
        <p14:creationId xmlns:p14="http://schemas.microsoft.com/office/powerpoint/2010/main" val="251112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087E-C994-A0DA-AB78-1B8F3D02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94" y="8486"/>
            <a:ext cx="10515600" cy="1325563"/>
          </a:xfrm>
        </p:spPr>
        <p:txBody>
          <a:bodyPr/>
          <a:lstStyle/>
          <a:p>
            <a:r>
              <a:rPr lang="en-US" dirty="0"/>
              <a:t>M1 Archetypes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C150-37D5-D718-74C4-04E303E00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5E086-F0C3-6626-223E-5EFCC500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" y="1240184"/>
            <a:ext cx="12019811" cy="27168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25DFC0-5C44-92C3-54C4-F986C7794A5F}"/>
              </a:ext>
            </a:extLst>
          </p:cNvPr>
          <p:cNvSpPr txBox="1">
            <a:spLocks/>
          </p:cNvSpPr>
          <p:nvPr/>
        </p:nvSpPr>
        <p:spPr>
          <a:xfrm>
            <a:off x="86094" y="39569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M2 Archetypes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2D304-1BE9-B902-4AF8-C5E7F4E7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4" y="5106388"/>
            <a:ext cx="11320532" cy="16560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409BAF-34E9-5026-926A-244A914735A3}"/>
              </a:ext>
            </a:extLst>
          </p:cNvPr>
          <p:cNvCxnSpPr/>
          <p:nvPr/>
        </p:nvCxnSpPr>
        <p:spPr>
          <a:xfrm flipH="1">
            <a:off x="1762298" y="1529542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B7C17-C227-465C-412C-96AF040C8C2E}"/>
              </a:ext>
            </a:extLst>
          </p:cNvPr>
          <p:cNvCxnSpPr>
            <a:cxnSpLocks/>
          </p:cNvCxnSpPr>
          <p:nvPr/>
        </p:nvCxnSpPr>
        <p:spPr>
          <a:xfrm>
            <a:off x="2155767" y="1681942"/>
            <a:ext cx="184265" cy="115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1B3B1F-946E-C873-6D0C-D574B7E06CD7}"/>
              </a:ext>
            </a:extLst>
          </p:cNvPr>
          <p:cNvCxnSpPr/>
          <p:nvPr/>
        </p:nvCxnSpPr>
        <p:spPr>
          <a:xfrm flipH="1">
            <a:off x="5693713" y="1299412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6F2DB2-39B2-CE39-6CE9-A1407B4E3DC8}"/>
              </a:ext>
            </a:extLst>
          </p:cNvPr>
          <p:cNvCxnSpPr/>
          <p:nvPr/>
        </p:nvCxnSpPr>
        <p:spPr>
          <a:xfrm flipH="1">
            <a:off x="6816436" y="1882781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BE91C8-C764-A497-4411-39FBEA145531}"/>
              </a:ext>
            </a:extLst>
          </p:cNvPr>
          <p:cNvCxnSpPr>
            <a:cxnSpLocks/>
          </p:cNvCxnSpPr>
          <p:nvPr/>
        </p:nvCxnSpPr>
        <p:spPr>
          <a:xfrm flipH="1" flipV="1">
            <a:off x="9745288" y="1954126"/>
            <a:ext cx="63731" cy="399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23C5C3-75EF-D803-4056-532395A782D8}"/>
              </a:ext>
            </a:extLst>
          </p:cNvPr>
          <p:cNvCxnSpPr>
            <a:cxnSpLocks/>
          </p:cNvCxnSpPr>
          <p:nvPr/>
        </p:nvCxnSpPr>
        <p:spPr>
          <a:xfrm flipH="1" flipV="1">
            <a:off x="10704022" y="2416232"/>
            <a:ext cx="177338" cy="304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186E3A-8721-4B59-D3EC-1C0EC4676489}"/>
              </a:ext>
            </a:extLst>
          </p:cNvPr>
          <p:cNvCxnSpPr>
            <a:cxnSpLocks/>
          </p:cNvCxnSpPr>
          <p:nvPr/>
        </p:nvCxnSpPr>
        <p:spPr>
          <a:xfrm flipV="1">
            <a:off x="193431" y="6518510"/>
            <a:ext cx="198919" cy="2893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0C26B9-5ADF-7274-FE99-8A10D86BD97D}"/>
              </a:ext>
            </a:extLst>
          </p:cNvPr>
          <p:cNvCxnSpPr/>
          <p:nvPr/>
        </p:nvCxnSpPr>
        <p:spPr>
          <a:xfrm flipH="1">
            <a:off x="3141410" y="5391599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BCBADF-58B4-8C10-9601-E50ABFD29AAF}"/>
              </a:ext>
            </a:extLst>
          </p:cNvPr>
          <p:cNvCxnSpPr/>
          <p:nvPr/>
        </p:nvCxnSpPr>
        <p:spPr>
          <a:xfrm flipH="1">
            <a:off x="6575367" y="5615655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4AC72-A3AA-2B23-8977-3DEF6807E258}"/>
              </a:ext>
            </a:extLst>
          </p:cNvPr>
          <p:cNvCxnSpPr/>
          <p:nvPr/>
        </p:nvCxnSpPr>
        <p:spPr>
          <a:xfrm flipH="1">
            <a:off x="7691244" y="5906508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6341C0-AE03-E0DF-3399-8741C7B618C9}"/>
              </a:ext>
            </a:extLst>
          </p:cNvPr>
          <p:cNvCxnSpPr>
            <a:cxnSpLocks/>
          </p:cNvCxnSpPr>
          <p:nvPr/>
        </p:nvCxnSpPr>
        <p:spPr>
          <a:xfrm flipV="1">
            <a:off x="10704022" y="5971836"/>
            <a:ext cx="177338" cy="376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97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E35E-9EE8-A768-3243-F5FFCB7D3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10515600" cy="4990001"/>
          </a:xfrm>
        </p:spPr>
        <p:txBody>
          <a:bodyPr/>
          <a:lstStyle/>
          <a:p>
            <a:r>
              <a:rPr lang="en-US" dirty="0"/>
              <a:t>M1 and M2 archetypes on combined UMAP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1E83C-94E6-7471-4310-C83765D6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1" y="2089698"/>
            <a:ext cx="11073938" cy="39503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1263BD-7886-97AC-27FE-3390FC57C292}"/>
              </a:ext>
            </a:extLst>
          </p:cNvPr>
          <p:cNvCxnSpPr/>
          <p:nvPr/>
        </p:nvCxnSpPr>
        <p:spPr>
          <a:xfrm flipH="1">
            <a:off x="5270429" y="3323173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E663B1-7398-2E88-800D-4CEE7C57E122}"/>
              </a:ext>
            </a:extLst>
          </p:cNvPr>
          <p:cNvCxnSpPr>
            <a:cxnSpLocks/>
          </p:cNvCxnSpPr>
          <p:nvPr/>
        </p:nvCxnSpPr>
        <p:spPr>
          <a:xfrm>
            <a:off x="554100" y="4008981"/>
            <a:ext cx="349667" cy="162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A7BDD3-1A0A-9E5A-979F-965E149B3FF0}"/>
              </a:ext>
            </a:extLst>
          </p:cNvPr>
          <p:cNvCxnSpPr/>
          <p:nvPr/>
        </p:nvCxnSpPr>
        <p:spPr>
          <a:xfrm flipH="1">
            <a:off x="4880636" y="2416233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FD5E02-062C-2E5A-55DE-86D748B1AA02}"/>
              </a:ext>
            </a:extLst>
          </p:cNvPr>
          <p:cNvCxnSpPr>
            <a:cxnSpLocks/>
          </p:cNvCxnSpPr>
          <p:nvPr/>
        </p:nvCxnSpPr>
        <p:spPr>
          <a:xfrm flipH="1" flipV="1">
            <a:off x="1788674" y="5795410"/>
            <a:ext cx="128049" cy="244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3C2E75-B111-074E-828B-74EBB60B7AB3}"/>
              </a:ext>
            </a:extLst>
          </p:cNvPr>
          <p:cNvCxnSpPr>
            <a:cxnSpLocks/>
          </p:cNvCxnSpPr>
          <p:nvPr/>
        </p:nvCxnSpPr>
        <p:spPr>
          <a:xfrm flipV="1">
            <a:off x="4876213" y="4376918"/>
            <a:ext cx="0" cy="3131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C678D4-9C34-6B91-A9EE-D7EFF0061161}"/>
              </a:ext>
            </a:extLst>
          </p:cNvPr>
          <p:cNvCxnSpPr/>
          <p:nvPr/>
        </p:nvCxnSpPr>
        <p:spPr>
          <a:xfrm flipH="1">
            <a:off x="2371898" y="4252227"/>
            <a:ext cx="241069" cy="12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2DEAEC-8B23-C486-D476-BFD829ACEAD6}"/>
              </a:ext>
            </a:extLst>
          </p:cNvPr>
          <p:cNvCxnSpPr>
            <a:cxnSpLocks/>
          </p:cNvCxnSpPr>
          <p:nvPr/>
        </p:nvCxnSpPr>
        <p:spPr>
          <a:xfrm flipV="1">
            <a:off x="1213978" y="5650731"/>
            <a:ext cx="198919" cy="2893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9532EE-4F16-820C-8876-63BAFF756989}"/>
              </a:ext>
            </a:extLst>
          </p:cNvPr>
          <p:cNvCxnSpPr>
            <a:cxnSpLocks/>
          </p:cNvCxnSpPr>
          <p:nvPr/>
        </p:nvCxnSpPr>
        <p:spPr>
          <a:xfrm flipH="1">
            <a:off x="2492432" y="3249078"/>
            <a:ext cx="387156" cy="4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EDA54-5F3F-1BC0-CCF9-FE5DF1DE263D}"/>
              </a:ext>
            </a:extLst>
          </p:cNvPr>
          <p:cNvCxnSpPr>
            <a:cxnSpLocks/>
          </p:cNvCxnSpPr>
          <p:nvPr/>
        </p:nvCxnSpPr>
        <p:spPr>
          <a:xfrm flipV="1">
            <a:off x="4408196" y="4252227"/>
            <a:ext cx="198919" cy="2893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991ABB-31B8-B089-137D-384FB07374DF}"/>
              </a:ext>
            </a:extLst>
          </p:cNvPr>
          <p:cNvCxnSpPr>
            <a:cxnSpLocks/>
          </p:cNvCxnSpPr>
          <p:nvPr/>
        </p:nvCxnSpPr>
        <p:spPr>
          <a:xfrm flipH="1">
            <a:off x="5374031" y="3500090"/>
            <a:ext cx="274933" cy="133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6E9355-96A5-3364-F81E-407015C50925}"/>
              </a:ext>
            </a:extLst>
          </p:cNvPr>
          <p:cNvCxnSpPr>
            <a:cxnSpLocks/>
          </p:cNvCxnSpPr>
          <p:nvPr/>
        </p:nvCxnSpPr>
        <p:spPr>
          <a:xfrm flipH="1" flipV="1">
            <a:off x="2371898" y="4533500"/>
            <a:ext cx="206727" cy="2319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725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3FF9-E3FA-EF08-05C6-40B43879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on full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94798-A328-0444-1A11-B48962556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0" y="1066735"/>
            <a:ext cx="7424698" cy="579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C4AE3-AFF9-9099-B758-2C80B5BD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13" y="3074000"/>
            <a:ext cx="4831260" cy="362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9F55F-2632-8F5F-AFA5-AA0094F7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831" y="226243"/>
            <a:ext cx="3609223" cy="27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8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8571-9F4C-EC42-97D8-83EEE81E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52AC-9AC1-A157-C89E-748D530E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7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1118-8C3C-25B6-45C7-D3ACAB8E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archetypes define TKO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41E8-B40A-FB3A-4C5C-D73188C50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85255-A219-B4BB-4B8A-48CA3199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1" y="2089698"/>
            <a:ext cx="11073938" cy="39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8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8FB8-AE74-98F2-40E2-AAC2A373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6 archetypes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2C96-3B0A-FBCA-0BD9-B1A44131D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069"/>
            <a:ext cx="5689600" cy="17682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Harmony reduction shows that archetypes find extremes of the data and better characterize the heterogeneity of the NE cells than clustering</a:t>
            </a:r>
          </a:p>
          <a:p>
            <a:r>
              <a:rPr lang="en-US" dirty="0"/>
              <a:t>Specialists are defined as archetype score &gt; 0.5.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169E2-64CC-8A39-3021-C8DFA532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5574"/>
            <a:ext cx="5245796" cy="3032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CD630-6344-4776-8A9F-A22BF28D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06" y="3685574"/>
            <a:ext cx="5245796" cy="3032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343AA-DD59-3390-7F54-092D9A33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2" y="-19843"/>
            <a:ext cx="5092700" cy="35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118D8-635C-EFA1-D9F1-EF8772A1C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927" y="3921125"/>
            <a:ext cx="30607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6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B402-1D85-B7D3-8D3F-A78C29D8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the archetypes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EECF-730A-32D7-40B0-D2A825F8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3633"/>
            <a:ext cx="9404838" cy="25333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Supervised AA shows that the classic SCLC subtypes don’t totally capture the NE heterogeneity here</a:t>
            </a:r>
          </a:p>
          <a:p>
            <a:pPr lvl="1"/>
            <a:r>
              <a:rPr lang="en-US" dirty="0"/>
              <a:t>Archetype 3 is slightly higher for P, due mainly to ANXA1 expression</a:t>
            </a:r>
          </a:p>
          <a:p>
            <a:pPr lvl="1"/>
            <a:r>
              <a:rPr lang="en-US" dirty="0"/>
              <a:t>Most NE subtypes have higher A2 score; Archetype 5 is slightly higher for A</a:t>
            </a:r>
          </a:p>
          <a:p>
            <a:pPr lvl="1"/>
            <a:r>
              <a:rPr lang="en-US" dirty="0"/>
              <a:t>No N signature</a:t>
            </a:r>
          </a:p>
          <a:p>
            <a:pPr lvl="1"/>
            <a:r>
              <a:rPr lang="en-US" dirty="0"/>
              <a:t>The non-NE cells aren’t very high for the Y signature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C9D22-0CB6-3985-F71E-A5683A0E8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" y="1747323"/>
            <a:ext cx="12029127" cy="1896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964CA-F560-3748-BB22-221D937B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877" y="3991708"/>
            <a:ext cx="1880088" cy="1253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0897F-0DB1-413A-168C-99DA8C1C6A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85"/>
          <a:stretch/>
        </p:blipFill>
        <p:spPr>
          <a:xfrm>
            <a:off x="9696359" y="54146"/>
            <a:ext cx="2395996" cy="18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6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09E5-1021-FA77-4306-97EADFCB3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593B6-0A61-9D48-8E45-2D30D3A5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6" y="1825625"/>
            <a:ext cx="11893003" cy="42187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8ED97D-61EE-D27E-5C8C-875979C5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Characterizing the NE archetypes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41D5F5-9389-53BF-FDAD-D49F58D1A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85"/>
          <a:stretch/>
        </p:blipFill>
        <p:spPr>
          <a:xfrm>
            <a:off x="9796004" y="11538"/>
            <a:ext cx="2395996" cy="18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3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BE8B-CCE0-B4B2-F78A-ACA03483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the NE archetypes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683A-99C7-5B64-46F7-468C50575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54" y="1456348"/>
            <a:ext cx="10515600" cy="4351338"/>
          </a:xfrm>
        </p:spPr>
        <p:txBody>
          <a:bodyPr numCol="2">
            <a:normAutofit/>
          </a:bodyPr>
          <a:lstStyle/>
          <a:p>
            <a:r>
              <a:rPr lang="en-US" dirty="0"/>
              <a:t>Arc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 3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Arc 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19389-EF6D-8E44-B5F8-FAE47965B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85"/>
          <a:stretch/>
        </p:blipFill>
        <p:spPr>
          <a:xfrm>
            <a:off x="9696359" y="120862"/>
            <a:ext cx="2395996" cy="1814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12F84-D884-E90A-99A0-CEAA8C5B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13" y="1953175"/>
            <a:ext cx="2011273" cy="193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20BB3-BAEC-EBDE-8465-FE2D4DB9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29" y="1959696"/>
            <a:ext cx="2011273" cy="1938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B1D19-A60F-9AB9-261E-AE378A47D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576" y="4604101"/>
            <a:ext cx="1977510" cy="193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6270F-6A09-6835-E270-546FA8471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0" y="4608131"/>
            <a:ext cx="2864979" cy="193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CA1F9-1087-EF3F-FCDE-E6378C0BC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292" y="1953175"/>
            <a:ext cx="2235811" cy="1945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6475E-01CD-DD79-ACA6-E1EF889C6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352" y="1953175"/>
            <a:ext cx="2308402" cy="19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F7BC90-3364-28AA-8F6A-B9E35E5B4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2435" y="4604101"/>
            <a:ext cx="2300664" cy="193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14A1B3-D4BF-BDE6-63C9-78E8E41FC9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5568" y="4604101"/>
            <a:ext cx="2155969" cy="19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4352B-1FA6-3881-DAF3-BE4C7A407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21" y="1852002"/>
            <a:ext cx="2171168" cy="199023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2343F9-D192-B527-EC6F-8F49648F66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Characterizing the NE archetypes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E9BAB-F26C-09AF-F784-231E69E75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85"/>
          <a:stretch/>
        </p:blipFill>
        <p:spPr>
          <a:xfrm>
            <a:off x="9696359" y="120862"/>
            <a:ext cx="2395996" cy="18140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267B8-C3BB-C328-5A6A-C6C219FEC0BC}"/>
              </a:ext>
            </a:extLst>
          </p:cNvPr>
          <p:cNvSpPr txBox="1">
            <a:spLocks/>
          </p:cNvSpPr>
          <p:nvPr/>
        </p:nvSpPr>
        <p:spPr>
          <a:xfrm>
            <a:off x="9480" y="1474820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 3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Arc 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27C81-641D-C759-9640-BA5C1F9E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757" y="4502638"/>
            <a:ext cx="2171168" cy="1990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3B9111-62C1-0217-5197-F32FBF9B7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1" y="4572977"/>
            <a:ext cx="2171168" cy="1990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9EA828-2347-EE60-C93C-2C5374753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825" y="1841639"/>
            <a:ext cx="2171168" cy="1990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00F72-E2A4-18F4-23FA-83AFF3C5F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082" y="1818664"/>
            <a:ext cx="2171168" cy="1990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43DCEC-6967-0D09-10A8-40B6A5CBB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8440" y="1934949"/>
            <a:ext cx="2171168" cy="1990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82FA90-B5A5-8131-EDD4-DDC02DF0D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4762" y="4672598"/>
            <a:ext cx="1788570" cy="16395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25BA1B-A5B6-B2EC-2C64-DE9B51E955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9901" y="4695573"/>
            <a:ext cx="1788570" cy="16395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71FCEB-F0D7-26B1-7578-6E1142786B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6687" y="4695573"/>
            <a:ext cx="1788570" cy="16395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A9934E-F9DD-26D5-25E2-61342BDD52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8294" y="4695573"/>
            <a:ext cx="1788570" cy="16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2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5FCA54-5456-58CA-78F2-2EE9BE6999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Characterizing the NE archetypes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8593-06C1-E1A0-A92E-A8B9537BB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85"/>
          <a:stretch/>
        </p:blipFill>
        <p:spPr>
          <a:xfrm>
            <a:off x="9696359" y="120862"/>
            <a:ext cx="2395996" cy="18140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98F59E-15B3-6755-B913-C8408A41ADE4}"/>
              </a:ext>
            </a:extLst>
          </p:cNvPr>
          <p:cNvSpPr txBox="1">
            <a:spLocks/>
          </p:cNvSpPr>
          <p:nvPr/>
        </p:nvSpPr>
        <p:spPr>
          <a:xfrm>
            <a:off x="776654" y="145634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Arc 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0CFCF-2908-D0AA-BE19-7A917F3D0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9" y="1945569"/>
            <a:ext cx="2653353" cy="2432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264ED-FF52-5A23-942E-25D25C73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638" y="4397289"/>
            <a:ext cx="2653353" cy="2432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DC361-F246-4731-131F-467575F96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855" y="1982303"/>
            <a:ext cx="2653353" cy="2432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CB73-8686-76F3-2A2D-41D1B785F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6" y="4414543"/>
            <a:ext cx="2653353" cy="24322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7F9745-9615-3DC0-A4B9-9084C4030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396" y="4414543"/>
            <a:ext cx="2653353" cy="24322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220545-761F-0C5B-A7BE-D70A3C4A8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454" y="1965049"/>
            <a:ext cx="2653353" cy="2432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3E4F12-707F-3C2C-2990-6474262EA5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632" y="4414543"/>
            <a:ext cx="2653353" cy="24322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5260BF-FF5B-11C8-64B7-141E297652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3378" y="1934949"/>
            <a:ext cx="2653353" cy="24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398824-0288-D7F3-F1E9-C6E5F6A1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7" y="4433710"/>
            <a:ext cx="2725920" cy="2498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B5A14-5BBE-7316-74B1-C12295CB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24" y="1934950"/>
            <a:ext cx="2725920" cy="2498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65931-ED6D-7658-E2D3-41F07F80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" y="1934950"/>
            <a:ext cx="2725920" cy="249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37211-7135-7DA8-BEDB-0038100C3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86" y="4423981"/>
            <a:ext cx="2716126" cy="2489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4B3D83-6460-B026-279B-9CEF7EAE0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318" y="1898514"/>
            <a:ext cx="2716126" cy="2489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18440-90BE-359B-ECBC-15933F8B8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668" y="1880496"/>
            <a:ext cx="2716126" cy="2489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DAA66-A7FB-5F9E-EDB1-AD2994166B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2885"/>
          <a:stretch/>
        </p:blipFill>
        <p:spPr>
          <a:xfrm>
            <a:off x="9696359" y="120862"/>
            <a:ext cx="2395996" cy="181408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442D4-C4F2-97CD-BA5F-3B12E26AAA45}"/>
              </a:ext>
            </a:extLst>
          </p:cNvPr>
          <p:cNvSpPr txBox="1">
            <a:spLocks/>
          </p:cNvSpPr>
          <p:nvPr/>
        </p:nvSpPr>
        <p:spPr>
          <a:xfrm>
            <a:off x="776654" y="145634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 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Arc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3FF74D-1DC8-9D11-8899-77BD5365B1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Characterizing the NE archetypes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125867-3A6F-937E-237B-645244557A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179" y="4388295"/>
            <a:ext cx="2716126" cy="24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5679</TotalTime>
  <Words>330</Words>
  <Application>Microsoft Macintosh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Archetype and Network Analysis</vt:lpstr>
      <vt:lpstr>6 archetypes define TKO heterogeneity</vt:lpstr>
      <vt:lpstr>Choosing 6 archetypes</vt:lpstr>
      <vt:lpstr>Characterizing the archetypes</vt:lpstr>
      <vt:lpstr>Characterizing the NE archetypes</vt:lpstr>
      <vt:lpstr>Characterizing the NE archetypes</vt:lpstr>
      <vt:lpstr>PowerPoint Presentation</vt:lpstr>
      <vt:lpstr>PowerPoint Presentation</vt:lpstr>
      <vt:lpstr>PowerPoint Presentation</vt:lpstr>
      <vt:lpstr>Summary of archetype characteristics</vt:lpstr>
      <vt:lpstr>Supplemental information</vt:lpstr>
      <vt:lpstr>M1 Archetypes</vt:lpstr>
      <vt:lpstr>PowerPoint Presentation</vt:lpstr>
      <vt:lpstr>Network analysis on full dataset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Archetype and Network Analysis</dc:title>
  <dc:creator>Maddox, Sarah F</dc:creator>
  <cp:lastModifiedBy>Maddox, Sarah F</cp:lastModifiedBy>
  <cp:revision>11</cp:revision>
  <dcterms:created xsi:type="dcterms:W3CDTF">2023-05-05T18:46:11Z</dcterms:created>
  <dcterms:modified xsi:type="dcterms:W3CDTF">2023-05-09T17:25:20Z</dcterms:modified>
</cp:coreProperties>
</file>